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59" r:id="rId4"/>
    <p:sldId id="260" r:id="rId5"/>
    <p:sldId id="261" r:id="rId6"/>
    <p:sldId id="274" r:id="rId7"/>
    <p:sldId id="275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94" r:id="rId16"/>
    <p:sldId id="286" r:id="rId17"/>
    <p:sldId id="287" r:id="rId18"/>
    <p:sldId id="295" r:id="rId19"/>
    <p:sldId id="289" r:id="rId20"/>
    <p:sldId id="290" r:id="rId21"/>
    <p:sldId id="291" r:id="rId22"/>
    <p:sldId id="296" r:id="rId23"/>
    <p:sldId id="293" r:id="rId24"/>
    <p:sldId id="288" r:id="rId25"/>
    <p:sldId id="262" r:id="rId26"/>
    <p:sldId id="264" r:id="rId27"/>
    <p:sldId id="297" r:id="rId28"/>
    <p:sldId id="265" r:id="rId29"/>
    <p:sldId id="268" r:id="rId30"/>
  </p:sldIdLst>
  <p:sldSz cx="16256000" cy="9144000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Open Sans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98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0" roundtripDataSignature="AMtx7mjotiAX9dz/mLp61MUeYDAEjKux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672" y="48"/>
      </p:cViewPr>
      <p:guideLst>
        <p:guide orient="horz" pos="998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99274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1192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3870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4713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82449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94959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43778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76535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4858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6119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22120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0191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31967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962579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89619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1886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28235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52728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71599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8155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31862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53555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2315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5349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1887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258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4249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0870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8444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1266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urse Name">
  <p:cSld name="Course Nam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8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8"/>
          <p:cNvSpPr txBox="1">
            <a:spLocks noGrp="1"/>
          </p:cNvSpPr>
          <p:nvPr>
            <p:ph type="body" idx="1"/>
          </p:nvPr>
        </p:nvSpPr>
        <p:spPr>
          <a:xfrm>
            <a:off x="8724737" y="4114800"/>
            <a:ext cx="696004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9" name="Google Shape;19;p18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6256002" cy="9144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s">
  <p:cSld name="Learning Objective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20"/>
          <p:cNvPicPr preferRelativeResize="0"/>
          <p:nvPr/>
        </p:nvPicPr>
        <p:blipFill>
          <a:blip r:embed="rId2"/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20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0"/>
          <p:cNvSpPr/>
          <p:nvPr/>
        </p:nvSpPr>
        <p:spPr>
          <a:xfrm>
            <a:off x="2747395" y="769174"/>
            <a:ext cx="48199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US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Learning Objectives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" name="Google Shape;2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70200" y="1186581"/>
            <a:ext cx="4819924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20"/>
          <p:cNvSpPr txBox="1">
            <a:spLocks noGrp="1"/>
          </p:cNvSpPr>
          <p:nvPr>
            <p:ph type="body" idx="1"/>
          </p:nvPr>
        </p:nvSpPr>
        <p:spPr>
          <a:xfrm>
            <a:off x="1332874" y="3087441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body" idx="2"/>
          </p:nvPr>
        </p:nvSpPr>
        <p:spPr>
          <a:xfrm>
            <a:off x="1332874" y="4260784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0"/>
          <p:cNvSpPr txBox="1">
            <a:spLocks noGrp="1"/>
          </p:cNvSpPr>
          <p:nvPr>
            <p:ph type="body" idx="3"/>
          </p:nvPr>
        </p:nvSpPr>
        <p:spPr>
          <a:xfrm>
            <a:off x="1332874" y="5434127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0"/>
          <p:cNvSpPr txBox="1">
            <a:spLocks noGrp="1"/>
          </p:cNvSpPr>
          <p:nvPr>
            <p:ph type="body" idx="4"/>
          </p:nvPr>
        </p:nvSpPr>
        <p:spPr>
          <a:xfrm>
            <a:off x="1332874" y="6595283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20"/>
          <p:cNvSpPr/>
          <p:nvPr/>
        </p:nvSpPr>
        <p:spPr>
          <a:xfrm>
            <a:off x="718944" y="2187719"/>
            <a:ext cx="7888027" cy="55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2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By the end of this lesson, you will be able to: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pic Name">
  <p:cSld name="Topic Nam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2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21"/>
          <p:cNvSpPr txBox="1">
            <a:spLocks noGrp="1"/>
          </p:cNvSpPr>
          <p:nvPr>
            <p:ph type="body" idx="1"/>
          </p:nvPr>
        </p:nvSpPr>
        <p:spPr>
          <a:xfrm>
            <a:off x="0" y="4114800"/>
            <a:ext cx="1625600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9" name="Google Shape;39;p21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15900" r="62653" b="82917"/>
          <a:stretch/>
        </p:blipFill>
        <p:spPr>
          <a:xfrm>
            <a:off x="285750" y="0"/>
            <a:ext cx="3486150" cy="15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ontent Slide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22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22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"/>
              <a:buNone/>
              <a:defRPr sz="28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body" idx="1"/>
          </p:nvPr>
        </p:nvSpPr>
        <p:spPr>
          <a:xfrm>
            <a:off x="1902091" y="1808291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22"/>
          <p:cNvSpPr/>
          <p:nvPr/>
        </p:nvSpPr>
        <p:spPr>
          <a:xfrm>
            <a:off x="16375347" y="785880"/>
            <a:ext cx="617018" cy="617018"/>
          </a:xfrm>
          <a:prstGeom prst="ellipse">
            <a:avLst/>
          </a:prstGeom>
          <a:solidFill>
            <a:srgbClr val="0284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22"/>
          <p:cNvSpPr/>
          <p:nvPr/>
        </p:nvSpPr>
        <p:spPr>
          <a:xfrm>
            <a:off x="16375347" y="2367024"/>
            <a:ext cx="617018" cy="617018"/>
          </a:xfrm>
          <a:prstGeom prst="ellipse">
            <a:avLst/>
          </a:prstGeom>
          <a:solidFill>
            <a:srgbClr val="44AA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2"/>
          <p:cNvSpPr/>
          <p:nvPr/>
        </p:nvSpPr>
        <p:spPr>
          <a:xfrm>
            <a:off x="16375347" y="1576452"/>
            <a:ext cx="617018" cy="617018"/>
          </a:xfrm>
          <a:prstGeom prst="ellipse">
            <a:avLst/>
          </a:prstGeom>
          <a:solidFill>
            <a:srgbClr val="37858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2"/>
          <p:cNvSpPr/>
          <p:nvPr/>
        </p:nvSpPr>
        <p:spPr>
          <a:xfrm>
            <a:off x="16375347" y="5529312"/>
            <a:ext cx="617018" cy="617018"/>
          </a:xfrm>
          <a:prstGeom prst="ellipse">
            <a:avLst/>
          </a:prstGeom>
          <a:solidFill>
            <a:srgbClr val="EFC88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2"/>
          <p:cNvSpPr/>
          <p:nvPr/>
        </p:nvSpPr>
        <p:spPr>
          <a:xfrm>
            <a:off x="16375347" y="4738740"/>
            <a:ext cx="617018" cy="617018"/>
          </a:xfrm>
          <a:prstGeom prst="ellipse">
            <a:avLst/>
          </a:prstGeom>
          <a:solidFill>
            <a:srgbClr val="C7D3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2"/>
          <p:cNvSpPr/>
          <p:nvPr/>
        </p:nvSpPr>
        <p:spPr>
          <a:xfrm>
            <a:off x="16375347" y="6319884"/>
            <a:ext cx="617018" cy="617018"/>
          </a:xfrm>
          <a:prstGeom prst="ellipse">
            <a:avLst/>
          </a:prstGeom>
          <a:solidFill>
            <a:srgbClr val="CF5C3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2"/>
          <p:cNvSpPr/>
          <p:nvPr/>
        </p:nvSpPr>
        <p:spPr>
          <a:xfrm>
            <a:off x="16375347" y="3157596"/>
            <a:ext cx="617018" cy="617018"/>
          </a:xfrm>
          <a:prstGeom prst="ellipse">
            <a:avLst/>
          </a:prstGeom>
          <a:solidFill>
            <a:srgbClr val="162E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2"/>
          <p:cNvSpPr/>
          <p:nvPr/>
        </p:nvSpPr>
        <p:spPr>
          <a:xfrm>
            <a:off x="16375347" y="3948168"/>
            <a:ext cx="617018" cy="617018"/>
          </a:xfrm>
          <a:prstGeom prst="ellipse">
            <a:avLst/>
          </a:prstGeom>
          <a:solidFill>
            <a:srgbClr val="FF89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2"/>
          <p:cNvSpPr/>
          <p:nvPr/>
        </p:nvSpPr>
        <p:spPr>
          <a:xfrm>
            <a:off x="16375347" y="7110456"/>
            <a:ext cx="617018" cy="617018"/>
          </a:xfrm>
          <a:prstGeom prst="ellipse">
            <a:avLst/>
          </a:prstGeom>
          <a:solidFill>
            <a:srgbClr val="83978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2"/>
          <p:cNvSpPr/>
          <p:nvPr/>
        </p:nvSpPr>
        <p:spPr>
          <a:xfrm>
            <a:off x="16375347" y="7901030"/>
            <a:ext cx="617018" cy="617018"/>
          </a:xfrm>
          <a:prstGeom prst="ellipse">
            <a:avLst/>
          </a:prstGeom>
          <a:solidFill>
            <a:srgbClr val="009FB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nowledge Check">
  <p:cSld name="Knowledge Chec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3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3"/>
          <p:cNvSpPr/>
          <p:nvPr/>
        </p:nvSpPr>
        <p:spPr>
          <a:xfrm>
            <a:off x="8128000" y="4310390"/>
            <a:ext cx="4819925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/>
          </a:p>
        </p:txBody>
      </p:sp>
      <p:pic>
        <p:nvPicPr>
          <p:cNvPr id="59" name="Google Shape;59;p23" descr="A close up of a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15900" r="62653" b="82917"/>
          <a:stretch/>
        </p:blipFill>
        <p:spPr>
          <a:xfrm>
            <a:off x="285750" y="0"/>
            <a:ext cx="3486150" cy="15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1_quiz a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25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5"/>
          <p:cNvSpPr txBox="1">
            <a:spLocks noGrp="1"/>
          </p:cNvSpPr>
          <p:nvPr>
            <p:ph type="body" idx="1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" name="Google Shape;79;p25"/>
          <p:cNvSpPr txBox="1">
            <a:spLocks noGrp="1"/>
          </p:cNvSpPr>
          <p:nvPr>
            <p:ph type="body" idx="2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25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1" name="Google Shape;81;p25"/>
          <p:cNvCxnSpPr/>
          <p:nvPr/>
        </p:nvCxnSpPr>
        <p:spPr>
          <a:xfrm>
            <a:off x="670034" y="7854368"/>
            <a:ext cx="150744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" name="Google Shape;82;p25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3" name="Google Shape;83;p25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" name="Google Shape;84;p25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25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25"/>
          <p:cNvSpPr txBox="1">
            <a:spLocks noGrp="1"/>
          </p:cNvSpPr>
          <p:nvPr>
            <p:ph type="body" idx="4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25"/>
          <p:cNvSpPr txBox="1">
            <a:spLocks noGrp="1"/>
          </p:cNvSpPr>
          <p:nvPr>
            <p:ph type="body" idx="5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25"/>
          <p:cNvSpPr txBox="1">
            <a:spLocks noGrp="1"/>
          </p:cNvSpPr>
          <p:nvPr>
            <p:ph type="body" idx="6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25"/>
          <p:cNvSpPr txBox="1">
            <a:spLocks noGrp="1"/>
          </p:cNvSpPr>
          <p:nvPr>
            <p:ph type="body" idx="7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/>
          <p:nvPr/>
        </p:nvSpPr>
        <p:spPr>
          <a:xfrm>
            <a:off x="670034" y="7373503"/>
            <a:ext cx="27490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 is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" name="Google Shape;91;p25"/>
          <p:cNvSpPr txBox="1">
            <a:spLocks noGrp="1"/>
          </p:cNvSpPr>
          <p:nvPr>
            <p:ph type="body" idx="8"/>
          </p:nvPr>
        </p:nvSpPr>
        <p:spPr>
          <a:xfrm>
            <a:off x="3346904" y="7339154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iz ans">
  <p:cSld name="1_quiz ans_multiple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26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6"/>
          <p:cNvSpPr txBox="1">
            <a:spLocks noGrp="1"/>
          </p:cNvSpPr>
          <p:nvPr>
            <p:ph type="body" idx="1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26"/>
          <p:cNvSpPr txBox="1"/>
          <p:nvPr/>
        </p:nvSpPr>
        <p:spPr>
          <a:xfrm>
            <a:off x="1280469" y="732325"/>
            <a:ext cx="169890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Knowledge Check</a:t>
            </a:r>
            <a:endParaRPr sz="2000" b="1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7" name="Google Shape;97;p26"/>
          <p:cNvSpPr txBox="1">
            <a:spLocks noGrp="1"/>
          </p:cNvSpPr>
          <p:nvPr>
            <p:ph type="body" idx="2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26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99" name="Google Shape;99;p26"/>
          <p:cNvCxnSpPr/>
          <p:nvPr/>
        </p:nvCxnSpPr>
        <p:spPr>
          <a:xfrm>
            <a:off x="670034" y="7854368"/>
            <a:ext cx="150744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26"/>
          <p:cNvSpPr txBox="1"/>
          <p:nvPr/>
        </p:nvSpPr>
        <p:spPr>
          <a:xfrm>
            <a:off x="1716761" y="283654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A.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p26"/>
          <p:cNvSpPr txBox="1"/>
          <p:nvPr/>
        </p:nvSpPr>
        <p:spPr>
          <a:xfrm>
            <a:off x="1716761" y="365714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B.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p26"/>
          <p:cNvSpPr txBox="1"/>
          <p:nvPr/>
        </p:nvSpPr>
        <p:spPr>
          <a:xfrm>
            <a:off x="1716761" y="4477753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C.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" name="Google Shape;103;p26"/>
          <p:cNvSpPr txBox="1"/>
          <p:nvPr/>
        </p:nvSpPr>
        <p:spPr>
          <a:xfrm>
            <a:off x="1716761" y="5298358"/>
            <a:ext cx="54864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D.</a:t>
            </a:r>
            <a:endParaRPr sz="20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" name="Google Shape;104;p26"/>
          <p:cNvSpPr txBox="1">
            <a:spLocks noGrp="1"/>
          </p:cNvSpPr>
          <p:nvPr>
            <p:ph type="body" idx="4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body" idx="5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body" idx="6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body" idx="7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0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670034" y="7373503"/>
            <a:ext cx="321687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The correct answers are</a:t>
            </a: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" name="Google Shape;109;p26"/>
          <p:cNvSpPr txBox="1">
            <a:spLocks noGrp="1"/>
          </p:cNvSpPr>
          <p:nvPr>
            <p:ph type="body" idx="8"/>
          </p:nvPr>
        </p:nvSpPr>
        <p:spPr>
          <a:xfrm>
            <a:off x="3620022" y="7339154"/>
            <a:ext cx="874907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 b="1">
                <a:solidFill>
                  <a:srgbClr val="024F9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Takeaways">
  <p:cSld name="Key Takeaways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9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9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02000" y="1186581"/>
            <a:ext cx="397510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9"/>
          <p:cNvSpPr/>
          <p:nvPr/>
        </p:nvSpPr>
        <p:spPr>
          <a:xfrm>
            <a:off x="2747395" y="769174"/>
            <a:ext cx="481992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None/>
            </a:pPr>
            <a:r>
              <a:rPr lang="en-US" sz="2800" b="1" i="0" u="none" strike="noStrike" cap="none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Key Takeaways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9"/>
          <p:cNvSpPr txBox="1">
            <a:spLocks noGrp="1"/>
          </p:cNvSpPr>
          <p:nvPr>
            <p:ph type="body" idx="1"/>
          </p:nvPr>
        </p:nvSpPr>
        <p:spPr>
          <a:xfrm>
            <a:off x="1306861" y="2180141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body" idx="2"/>
          </p:nvPr>
        </p:nvSpPr>
        <p:spPr>
          <a:xfrm>
            <a:off x="1306861" y="3372838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29"/>
          <p:cNvSpPr txBox="1">
            <a:spLocks noGrp="1"/>
          </p:cNvSpPr>
          <p:nvPr>
            <p:ph type="body" idx="3"/>
          </p:nvPr>
        </p:nvSpPr>
        <p:spPr>
          <a:xfrm>
            <a:off x="1306861" y="4565535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9"/>
          <p:cNvSpPr txBox="1">
            <a:spLocks noGrp="1"/>
          </p:cNvSpPr>
          <p:nvPr>
            <p:ph type="body" idx="4"/>
          </p:nvPr>
        </p:nvSpPr>
        <p:spPr>
          <a:xfrm>
            <a:off x="1306861" y="5758233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22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117600" y="487363"/>
            <a:ext cx="14020801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117600" y="2433638"/>
            <a:ext cx="14020801" cy="580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dt" idx="10"/>
          </p:nvPr>
        </p:nvSpPr>
        <p:spPr>
          <a:xfrm>
            <a:off x="11176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ftr" idx="11"/>
          </p:nvPr>
        </p:nvSpPr>
        <p:spPr>
          <a:xfrm>
            <a:off x="5384800" y="8475663"/>
            <a:ext cx="54864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sldNum" idx="12"/>
          </p:nvPr>
        </p:nvSpPr>
        <p:spPr>
          <a:xfrm>
            <a:off x="11480800" y="8475663"/>
            <a:ext cx="36576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6" r:id="rId6"/>
    <p:sldLayoutId id="2147483657" r:id="rId7"/>
    <p:sldLayoutId id="214748366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"/>
          <p:cNvSpPr txBox="1">
            <a:spLocks noGrp="1"/>
          </p:cNvSpPr>
          <p:nvPr>
            <p:ph type="body" idx="1"/>
          </p:nvPr>
        </p:nvSpPr>
        <p:spPr>
          <a:xfrm>
            <a:off x="8724737" y="4114800"/>
            <a:ext cx="696004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dirty="0" smtClean="0"/>
              <a:t>MLOps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BUILD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044" y="2502834"/>
            <a:ext cx="13798876" cy="391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259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Data Ingestion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Deals with consuming data of different volume, stream and variety from various 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Ingest the data as per the training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ETL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Version the data ( Auditability and Reproducibility) </a:t>
            </a: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750959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Model Training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Perform all stages of model training</a:t>
            </a:r>
          </a:p>
          <a:p>
            <a:pPr lvl="5"/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-  Data Pre-processing</a:t>
            </a:r>
          </a:p>
          <a:p>
            <a:pPr lvl="5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 Feature engineering</a:t>
            </a:r>
          </a:p>
          <a:p>
            <a:pPr lvl="5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 Scaling</a:t>
            </a:r>
          </a:p>
          <a:p>
            <a:pPr lvl="5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 Encoding</a:t>
            </a:r>
          </a:p>
          <a:p>
            <a:pPr lvl="5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 Model Training</a:t>
            </a:r>
          </a:p>
          <a:p>
            <a:pPr lvl="5"/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Hyper parameter tuning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752342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Model Testing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Evaluation of trained model on test data using several metrics</a:t>
            </a:r>
          </a:p>
          <a:p>
            <a:pPr lvl="4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Precision</a:t>
            </a:r>
          </a:p>
          <a:p>
            <a:pPr lvl="4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Recall</a:t>
            </a:r>
          </a:p>
          <a:p>
            <a:pPr lvl="4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F1 Score</a:t>
            </a:r>
          </a:p>
          <a:p>
            <a:pPr lvl="4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AUC</a:t>
            </a:r>
          </a:p>
          <a:p>
            <a:pPr lvl="4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MSE</a:t>
            </a:r>
          </a:p>
          <a:p>
            <a:pPr lvl="4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RMSE</a:t>
            </a:r>
          </a:p>
          <a:p>
            <a:pPr lvl="4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R-squared</a:t>
            </a:r>
          </a:p>
          <a:p>
            <a:pPr lvl="4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Adjusted R-squared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975592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Model Packaging &amp; Registering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Model Serialization (pack into artifacts)</a:t>
            </a:r>
          </a:p>
          <a:p>
            <a:pPr lvl="6"/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- pickle 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ONXX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HD5</a:t>
            </a:r>
          </a:p>
          <a:p>
            <a:pPr marL="342900" lvl="6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6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Containerizing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Docker</a:t>
            </a:r>
          </a:p>
          <a:p>
            <a:pPr lvl="6"/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6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Micro-service generation</a:t>
            </a:r>
          </a:p>
          <a:p>
            <a:pPr lvl="6"/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Model storing in model registry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1869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Enables shipping to various environment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Ensures portability between different environments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Allows model inter-operability 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512298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DEPLOY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793" y="1630763"/>
            <a:ext cx="9518184" cy="464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221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Application Testing &amp; Production Release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Create a test environment (replica of production environment)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Deploy models in test environment</a:t>
            </a:r>
          </a:p>
          <a:p>
            <a:pPr lvl="7"/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- </a:t>
            </a:r>
            <a:r>
              <a:rPr lang="en-US" sz="2400" dirty="0" err="1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Kubernetes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 </a:t>
            </a:r>
          </a:p>
          <a:p>
            <a:pPr lvl="7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VM’s</a:t>
            </a:r>
          </a:p>
          <a:p>
            <a:pPr lvl="7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Edge devices</a:t>
            </a:r>
          </a:p>
          <a:p>
            <a:pPr marL="342900" lvl="7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7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Perform predictions on the sample data</a:t>
            </a:r>
          </a:p>
          <a:p>
            <a:pPr lvl="8"/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- Batch prediction</a:t>
            </a:r>
          </a:p>
          <a:p>
            <a:pPr lvl="8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A/B testing</a:t>
            </a:r>
          </a:p>
          <a:p>
            <a:pPr lvl="8"/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Get the results assessed by SME’s </a:t>
            </a:r>
          </a:p>
          <a:p>
            <a:pPr marL="342900" lvl="7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7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Release the model into production</a:t>
            </a: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7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7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7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191098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CI/CD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Maintain the code used for training the model</a:t>
            </a:r>
          </a:p>
          <a:p>
            <a:pPr marL="342900" lvl="8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Version the code</a:t>
            </a:r>
          </a:p>
          <a:p>
            <a:pPr marL="342900" lvl="8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Enable triggers</a:t>
            </a:r>
          </a:p>
          <a:p>
            <a:pPr marL="342900" lvl="8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Build Artifacts</a:t>
            </a:r>
          </a:p>
          <a:p>
            <a:pPr marL="342900" lvl="8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Release for deployment</a:t>
            </a:r>
          </a:p>
          <a:p>
            <a:pPr lvl="8"/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048403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CI/CD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Continuous Integration and Continuous Deployment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lvl="8"/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Technique to release models frequently and seamlessly</a:t>
            </a:r>
          </a:p>
          <a:p>
            <a:pPr lvl="8"/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lvl="8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Push the code to central repository</a:t>
            </a:r>
          </a:p>
          <a:p>
            <a:pPr lvl="8"/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- Push the metadata </a:t>
            </a:r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to central 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repository</a:t>
            </a:r>
          </a:p>
          <a:p>
            <a:pPr lvl="8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Push the documentation </a:t>
            </a:r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to central 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repository</a:t>
            </a:r>
          </a:p>
          <a:p>
            <a:pPr lvl="8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Undergo sanity check</a:t>
            </a:r>
          </a:p>
          <a:p>
            <a:pPr lvl="8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Review and Merge</a:t>
            </a:r>
          </a:p>
          <a:p>
            <a:pPr lvl="8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Start Deployment on to different environments</a:t>
            </a:r>
          </a:p>
          <a:p>
            <a:pPr lvl="8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Release to production environment</a:t>
            </a: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8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522047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"/>
          <p:cNvSpPr txBox="1">
            <a:spLocks noGrp="1"/>
          </p:cNvSpPr>
          <p:nvPr>
            <p:ph type="body" idx="1"/>
          </p:nvPr>
        </p:nvSpPr>
        <p:spPr>
          <a:xfrm>
            <a:off x="1332874" y="3087441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smtClean="0"/>
              <a:t>Define MLOps</a:t>
            </a:r>
            <a:endParaRPr dirty="0"/>
          </a:p>
        </p:txBody>
      </p:sp>
      <p:sp>
        <p:nvSpPr>
          <p:cNvPr id="164" name="Google Shape;164;p3"/>
          <p:cNvSpPr txBox="1">
            <a:spLocks noGrp="1"/>
          </p:cNvSpPr>
          <p:nvPr>
            <p:ph type="body" idx="2"/>
          </p:nvPr>
        </p:nvSpPr>
        <p:spPr>
          <a:xfrm>
            <a:off x="1332874" y="4260784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smtClean="0"/>
              <a:t>Understand the need for MLOps in enterprises</a:t>
            </a:r>
            <a:endParaRPr dirty="0"/>
          </a:p>
        </p:txBody>
      </p:sp>
      <p:sp>
        <p:nvSpPr>
          <p:cNvPr id="165" name="Google Shape;165;p3"/>
          <p:cNvSpPr txBox="1">
            <a:spLocks noGrp="1"/>
          </p:cNvSpPr>
          <p:nvPr>
            <p:ph type="body" idx="3"/>
          </p:nvPr>
        </p:nvSpPr>
        <p:spPr>
          <a:xfrm>
            <a:off x="1332874" y="5434127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smtClean="0"/>
              <a:t>Understand entire MLOps flow</a:t>
            </a:r>
            <a:endParaRPr dirty="0"/>
          </a:p>
        </p:txBody>
      </p:sp>
      <p:sp>
        <p:nvSpPr>
          <p:cNvPr id="166" name="Google Shape;166;p3"/>
          <p:cNvSpPr txBox="1">
            <a:spLocks noGrp="1"/>
          </p:cNvSpPr>
          <p:nvPr>
            <p:ph type="body" idx="4"/>
          </p:nvPr>
        </p:nvSpPr>
        <p:spPr>
          <a:xfrm>
            <a:off x="1332874" y="6595283"/>
            <a:ext cx="822960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smtClean="0"/>
              <a:t>Explore MLOps use cases</a:t>
            </a:r>
            <a:endParaRPr dirty="0"/>
          </a:p>
        </p:txBody>
      </p:sp>
      <p:pic>
        <p:nvPicPr>
          <p:cNvPr id="167" name="Google Shape;16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944" y="3126009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943" y="4299352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942" y="547269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941" y="6651693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MONITOR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286" y="2078998"/>
            <a:ext cx="12754750" cy="467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91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Monitor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Data integrity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Check incoming data (input data)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Check predictions 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Detect anomalies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Model drift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Deal with changing environments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Deal with change is statistical properties of independent variable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Detect change in properties of target variable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Application Performance</a:t>
            </a:r>
          </a:p>
          <a:p>
            <a:pPr lvl="5"/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- Throughput latency</a:t>
            </a:r>
          </a:p>
          <a:p>
            <a:pPr lvl="5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Request time</a:t>
            </a:r>
          </a:p>
          <a:p>
            <a:pPr lvl="5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Number of failure requests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56675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Analyze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Data Slicing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Check model performance on slice of data</a:t>
            </a:r>
          </a:p>
          <a:p>
            <a:pPr lvl="6"/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Detect bias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Ensure models are fair and secure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Avoid unethical decisions</a:t>
            </a:r>
          </a:p>
          <a:p>
            <a:pPr lvl="6"/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	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- Detect change in properties of target variable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lvl="5"/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976904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Govern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Model Compliance with regulations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Model Auditing 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End-End traceability 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Explainability </a:t>
            </a: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Reproducibility</a:t>
            </a: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952758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Categories of </a:t>
            </a:r>
            <a:r>
              <a:rPr lang="en-US" dirty="0" err="1" smtClean="0"/>
              <a:t>MLOps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342900" lvl="5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902" y="1630763"/>
            <a:ext cx="11131239" cy="613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7221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>
            <a:spLocks noGrp="1"/>
          </p:cNvSpPr>
          <p:nvPr>
            <p:ph type="body" idx="1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/>
            <a:r>
              <a:rPr lang="en-US" dirty="0"/>
              <a:t>What is </a:t>
            </a:r>
            <a:r>
              <a:rPr lang="en-US" dirty="0" err="1"/>
              <a:t>MLOps</a:t>
            </a:r>
            <a:r>
              <a:rPr lang="en-US" dirty="0"/>
              <a:t> ?</a:t>
            </a:r>
            <a:endParaRPr lang="en-US" dirty="0"/>
          </a:p>
        </p:txBody>
      </p:sp>
      <p:sp>
        <p:nvSpPr>
          <p:cNvPr id="209" name="Google Shape;209;p9"/>
          <p:cNvSpPr txBox="1">
            <a:spLocks noGrp="1"/>
          </p:cNvSpPr>
          <p:nvPr>
            <p:ph type="body" idx="2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/>
              <a:t>1</a:t>
            </a:r>
            <a:endParaRPr/>
          </a:p>
        </p:txBody>
      </p:sp>
      <p:sp>
        <p:nvSpPr>
          <p:cNvPr id="210" name="Google Shape;210;p9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/>
            <a:r>
              <a:rPr lang="en-US" dirty="0"/>
              <a:t>It is a framework to build, deploy and monitor ML models</a:t>
            </a:r>
            <a:endParaRPr lang="en-US" dirty="0"/>
          </a:p>
        </p:txBody>
      </p:sp>
      <p:sp>
        <p:nvSpPr>
          <p:cNvPr id="211" name="Google Shape;211;p9"/>
          <p:cNvSpPr txBox="1">
            <a:spLocks noGrp="1"/>
          </p:cNvSpPr>
          <p:nvPr>
            <p:ph type="body" idx="4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/>
            <a:r>
              <a:rPr lang="en-US" dirty="0"/>
              <a:t>It is a set of practices to enhance features to train the model</a:t>
            </a:r>
            <a:endParaRPr lang="en-US" dirty="0"/>
          </a:p>
        </p:txBody>
      </p:sp>
      <p:sp>
        <p:nvSpPr>
          <p:cNvPr id="212" name="Google Shape;212;p9"/>
          <p:cNvSpPr txBox="1">
            <a:spLocks noGrp="1"/>
          </p:cNvSpPr>
          <p:nvPr>
            <p:ph type="body" idx="5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/>
            <a:r>
              <a:rPr lang="en-US" dirty="0"/>
              <a:t>It is a metric to evaluate a ML model</a:t>
            </a:r>
            <a:endParaRPr lang="en-US" dirty="0"/>
          </a:p>
        </p:txBody>
      </p:sp>
      <p:sp>
        <p:nvSpPr>
          <p:cNvPr id="213" name="Google Shape;213;p9"/>
          <p:cNvSpPr txBox="1">
            <a:spLocks noGrp="1"/>
          </p:cNvSpPr>
          <p:nvPr>
            <p:ph type="body" idx="6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/>
            <a:r>
              <a:rPr lang="en-US" dirty="0"/>
              <a:t>It is a framework to build, deploy and monitor ML models</a:t>
            </a:r>
            <a:endParaRPr lang="en-US" dirty="0"/>
          </a:p>
        </p:txBody>
      </p:sp>
      <p:sp>
        <p:nvSpPr>
          <p:cNvPr id="214" name="Google Shape;214;p9"/>
          <p:cNvSpPr txBox="1">
            <a:spLocks noGrp="1"/>
          </p:cNvSpPr>
          <p:nvPr>
            <p:ph type="body" idx="7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smtClean="0"/>
              <a:t>None of the above</a:t>
            </a:r>
            <a:endParaRPr dirty="0"/>
          </a:p>
        </p:txBody>
      </p:sp>
      <p:sp>
        <p:nvSpPr>
          <p:cNvPr id="215" name="Google Shape;215;p9"/>
          <p:cNvSpPr txBox="1">
            <a:spLocks noGrp="1"/>
          </p:cNvSpPr>
          <p:nvPr>
            <p:ph type="body" idx="8"/>
          </p:nvPr>
        </p:nvSpPr>
        <p:spPr>
          <a:xfrm>
            <a:off x="3346904" y="7339154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/>
              <a:t>C</a:t>
            </a:r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>
            <a:spLocks noGrp="1"/>
          </p:cNvSpPr>
          <p:nvPr>
            <p:ph type="body" idx="1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smtClean="0"/>
              <a:t>Why is </a:t>
            </a:r>
            <a:r>
              <a:rPr lang="en-US" dirty="0" err="1" smtClean="0"/>
              <a:t>MLOps</a:t>
            </a:r>
            <a:r>
              <a:rPr lang="en-US" dirty="0" smtClean="0"/>
              <a:t> different from </a:t>
            </a:r>
            <a:r>
              <a:rPr lang="en-US" dirty="0" err="1" smtClean="0"/>
              <a:t>DevOps</a:t>
            </a:r>
            <a:r>
              <a:rPr lang="en-US" dirty="0" smtClean="0"/>
              <a:t> ?</a:t>
            </a:r>
            <a:endParaRPr dirty="0"/>
          </a:p>
        </p:txBody>
      </p:sp>
      <p:sp>
        <p:nvSpPr>
          <p:cNvPr id="209" name="Google Shape;209;p9"/>
          <p:cNvSpPr txBox="1">
            <a:spLocks noGrp="1"/>
          </p:cNvSpPr>
          <p:nvPr>
            <p:ph type="body" idx="2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/>
              <a:t>2</a:t>
            </a:r>
            <a:endParaRPr dirty="0"/>
          </a:p>
        </p:txBody>
      </p:sp>
      <p:sp>
        <p:nvSpPr>
          <p:cNvPr id="210" name="Google Shape;210;p9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/>
            <a:r>
              <a:rPr lang="en-US" dirty="0" err="1"/>
              <a:t>MLOps</a:t>
            </a:r>
            <a:r>
              <a:rPr lang="en-US" dirty="0"/>
              <a:t> specifically deals with ML models and their deployment whereas </a:t>
            </a:r>
            <a:r>
              <a:rPr lang="en-US" dirty="0" err="1"/>
              <a:t>DevOps</a:t>
            </a:r>
            <a:r>
              <a:rPr lang="en-US" dirty="0"/>
              <a:t> focusses on overall software development process</a:t>
            </a:r>
            <a:endParaRPr lang="en-US" dirty="0"/>
          </a:p>
        </p:txBody>
      </p:sp>
      <p:sp>
        <p:nvSpPr>
          <p:cNvPr id="211" name="Google Shape;211;p9"/>
          <p:cNvSpPr txBox="1">
            <a:spLocks noGrp="1"/>
          </p:cNvSpPr>
          <p:nvPr>
            <p:ph type="body" idx="4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err="1" smtClean="0"/>
              <a:t>MLOps</a:t>
            </a:r>
            <a:r>
              <a:rPr lang="en-US" dirty="0" smtClean="0"/>
              <a:t> is the same as </a:t>
            </a:r>
            <a:r>
              <a:rPr lang="en-US" dirty="0" err="1" smtClean="0"/>
              <a:t>DevOps</a:t>
            </a:r>
            <a:endParaRPr dirty="0"/>
          </a:p>
        </p:txBody>
      </p:sp>
      <p:sp>
        <p:nvSpPr>
          <p:cNvPr id="212" name="Google Shape;212;p9"/>
          <p:cNvSpPr txBox="1">
            <a:spLocks noGrp="1"/>
          </p:cNvSpPr>
          <p:nvPr>
            <p:ph type="body" idx="5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err="1" smtClean="0"/>
              <a:t>MLOps</a:t>
            </a:r>
            <a:r>
              <a:rPr lang="en-US" dirty="0" smtClean="0"/>
              <a:t> specifically deals with ML models and their deployment whereas </a:t>
            </a:r>
            <a:r>
              <a:rPr lang="en-US" dirty="0" err="1" smtClean="0"/>
              <a:t>DevOps</a:t>
            </a:r>
            <a:r>
              <a:rPr lang="en-US" dirty="0" smtClean="0"/>
              <a:t> focusses on overall software development process</a:t>
            </a:r>
            <a:endParaRPr dirty="0"/>
          </a:p>
        </p:txBody>
      </p:sp>
      <p:sp>
        <p:nvSpPr>
          <p:cNvPr id="213" name="Google Shape;213;p9"/>
          <p:cNvSpPr txBox="1">
            <a:spLocks noGrp="1"/>
          </p:cNvSpPr>
          <p:nvPr>
            <p:ph type="body" idx="6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err="1" smtClean="0"/>
              <a:t>DevOps</a:t>
            </a:r>
            <a:r>
              <a:rPr lang="en-US" dirty="0" smtClean="0"/>
              <a:t> deals with versioning of data and the model</a:t>
            </a:r>
            <a:endParaRPr dirty="0"/>
          </a:p>
        </p:txBody>
      </p:sp>
      <p:sp>
        <p:nvSpPr>
          <p:cNvPr id="214" name="Google Shape;214;p9"/>
          <p:cNvSpPr txBox="1">
            <a:spLocks noGrp="1"/>
          </p:cNvSpPr>
          <p:nvPr>
            <p:ph type="body" idx="7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smtClean="0"/>
              <a:t>None of the above</a:t>
            </a:r>
            <a:endParaRPr dirty="0"/>
          </a:p>
        </p:txBody>
      </p:sp>
      <p:sp>
        <p:nvSpPr>
          <p:cNvPr id="215" name="Google Shape;215;p9"/>
          <p:cNvSpPr txBox="1">
            <a:spLocks noGrp="1"/>
          </p:cNvSpPr>
          <p:nvPr>
            <p:ph type="body" idx="8"/>
          </p:nvPr>
        </p:nvSpPr>
        <p:spPr>
          <a:xfrm>
            <a:off x="3346904" y="7339154"/>
            <a:ext cx="90221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smtClean="0"/>
              <a:t>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96891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0"/>
          <p:cNvSpPr txBox="1">
            <a:spLocks noGrp="1"/>
          </p:cNvSpPr>
          <p:nvPr>
            <p:ph type="body" idx="1"/>
          </p:nvPr>
        </p:nvSpPr>
        <p:spPr>
          <a:xfrm>
            <a:off x="3012031" y="571937"/>
            <a:ext cx="12323689" cy="142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smtClean="0"/>
              <a:t>What is model drif</a:t>
            </a:r>
            <a:r>
              <a:rPr lang="en-US" dirty="0" smtClean="0"/>
              <a:t>t ?</a:t>
            </a:r>
            <a:endParaRPr dirty="0"/>
          </a:p>
        </p:txBody>
      </p:sp>
      <p:sp>
        <p:nvSpPr>
          <p:cNvPr id="221" name="Google Shape;221;p10"/>
          <p:cNvSpPr txBox="1">
            <a:spLocks noGrp="1"/>
          </p:cNvSpPr>
          <p:nvPr>
            <p:ph type="body" idx="2"/>
          </p:nvPr>
        </p:nvSpPr>
        <p:spPr>
          <a:xfrm>
            <a:off x="1280469" y="1281797"/>
            <a:ext cx="1698904" cy="67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/>
              <a:t>3</a:t>
            </a:r>
            <a:endParaRPr dirty="0"/>
          </a:p>
        </p:txBody>
      </p:sp>
      <p:sp>
        <p:nvSpPr>
          <p:cNvPr id="222" name="Google Shape;222;p10"/>
          <p:cNvSpPr txBox="1">
            <a:spLocks noGrp="1"/>
          </p:cNvSpPr>
          <p:nvPr>
            <p:ph type="body" idx="3"/>
          </p:nvPr>
        </p:nvSpPr>
        <p:spPr>
          <a:xfrm>
            <a:off x="670033" y="7935120"/>
            <a:ext cx="15194414" cy="99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/>
            <a:r>
              <a:rPr lang="en-US" dirty="0"/>
              <a:t>It is change in model’s performance due to change in </a:t>
            </a:r>
            <a:r>
              <a:rPr lang="en-US" dirty="0" smtClean="0"/>
              <a:t>environment</a:t>
            </a:r>
            <a:endParaRPr lang="en-US" dirty="0"/>
          </a:p>
          <a:p>
            <a:pPr marL="0" indent="0"/>
            <a:r>
              <a:rPr lang="en-US" dirty="0"/>
              <a:t>It is change in model’s performance due to change in statistical properties of data</a:t>
            </a:r>
          </a:p>
          <a:p>
            <a:pPr marL="0" lvl="0" indent="0"/>
            <a:endParaRPr lang="en-US" dirty="0"/>
          </a:p>
          <a:p>
            <a:pPr marL="0" lvl="0" indent="0"/>
            <a:endParaRPr lang="en-US" dirty="0"/>
          </a:p>
        </p:txBody>
      </p:sp>
      <p:sp>
        <p:nvSpPr>
          <p:cNvPr id="223" name="Google Shape;223;p10"/>
          <p:cNvSpPr txBox="1">
            <a:spLocks noGrp="1"/>
          </p:cNvSpPr>
          <p:nvPr>
            <p:ph type="body" idx="4"/>
          </p:nvPr>
        </p:nvSpPr>
        <p:spPr>
          <a:xfrm>
            <a:off x="2329744" y="278841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/>
            <a:r>
              <a:rPr lang="en-US"/>
              <a:t>It is change in model’s performance due to change in environment</a:t>
            </a:r>
            <a:endParaRPr lang="en-US" dirty="0"/>
          </a:p>
        </p:txBody>
      </p:sp>
      <p:sp>
        <p:nvSpPr>
          <p:cNvPr id="224" name="Google Shape;224;p10"/>
          <p:cNvSpPr txBox="1">
            <a:spLocks noGrp="1"/>
          </p:cNvSpPr>
          <p:nvPr>
            <p:ph type="body" idx="5"/>
          </p:nvPr>
        </p:nvSpPr>
        <p:spPr>
          <a:xfrm>
            <a:off x="2329744" y="360902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smtClean="0"/>
              <a:t>It is the movement of model between different environments</a:t>
            </a:r>
            <a:endParaRPr dirty="0"/>
          </a:p>
        </p:txBody>
      </p:sp>
      <p:sp>
        <p:nvSpPr>
          <p:cNvPr id="225" name="Google Shape;225;p10"/>
          <p:cNvSpPr txBox="1">
            <a:spLocks noGrp="1"/>
          </p:cNvSpPr>
          <p:nvPr>
            <p:ph type="body" idx="6"/>
          </p:nvPr>
        </p:nvSpPr>
        <p:spPr>
          <a:xfrm>
            <a:off x="2329744" y="4429627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 dirty="0" smtClean="0"/>
              <a:t>It is the storing and retrieval of model from the model registry</a:t>
            </a:r>
            <a:endParaRPr dirty="0"/>
          </a:p>
        </p:txBody>
      </p:sp>
      <p:sp>
        <p:nvSpPr>
          <p:cNvPr id="226" name="Google Shape;226;p10"/>
          <p:cNvSpPr txBox="1">
            <a:spLocks noGrp="1"/>
          </p:cNvSpPr>
          <p:nvPr>
            <p:ph type="body" idx="7"/>
          </p:nvPr>
        </p:nvSpPr>
        <p:spPr>
          <a:xfrm>
            <a:off x="2329744" y="5250232"/>
            <a:ext cx="11250640" cy="70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indent="0"/>
            <a:r>
              <a:rPr lang="en-US" dirty="0"/>
              <a:t>It is change in model’s performance due to change in </a:t>
            </a:r>
            <a:r>
              <a:rPr lang="en-US" dirty="0" smtClean="0"/>
              <a:t>statistical properties of data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endParaRPr dirty="0"/>
          </a:p>
        </p:txBody>
      </p:sp>
      <p:sp>
        <p:nvSpPr>
          <p:cNvPr id="227" name="Google Shape;227;p10"/>
          <p:cNvSpPr txBox="1">
            <a:spLocks noGrp="1"/>
          </p:cNvSpPr>
          <p:nvPr>
            <p:ph type="body" idx="8"/>
          </p:nvPr>
        </p:nvSpPr>
        <p:spPr>
          <a:xfrm>
            <a:off x="3620022" y="7339154"/>
            <a:ext cx="874907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dirty="0" smtClean="0"/>
              <a:t>A,D</a:t>
            </a: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3"/>
          <p:cNvSpPr txBox="1">
            <a:spLocks noGrp="1"/>
          </p:cNvSpPr>
          <p:nvPr>
            <p:ph type="body" idx="1"/>
          </p:nvPr>
        </p:nvSpPr>
        <p:spPr>
          <a:xfrm>
            <a:off x="1306861" y="2180141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/>
              <a:t>Lorem ipsum dolor sit amet, consectetur adipiscing elit.</a:t>
            </a:r>
            <a:endParaRPr/>
          </a:p>
        </p:txBody>
      </p:sp>
      <p:sp>
        <p:nvSpPr>
          <p:cNvPr id="245" name="Google Shape;245;p13"/>
          <p:cNvSpPr txBox="1">
            <a:spLocks noGrp="1"/>
          </p:cNvSpPr>
          <p:nvPr>
            <p:ph type="body" idx="2"/>
          </p:nvPr>
        </p:nvSpPr>
        <p:spPr>
          <a:xfrm>
            <a:off x="1306861" y="3372838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/>
              <a:t>Lorem ipsum dolor sit amet, consectetur adipiscing elit.</a:t>
            </a:r>
            <a:endParaRPr/>
          </a:p>
        </p:txBody>
      </p:sp>
      <p:sp>
        <p:nvSpPr>
          <p:cNvPr id="246" name="Google Shape;246;p13"/>
          <p:cNvSpPr txBox="1">
            <a:spLocks noGrp="1"/>
          </p:cNvSpPr>
          <p:nvPr>
            <p:ph type="body" idx="3"/>
          </p:nvPr>
        </p:nvSpPr>
        <p:spPr>
          <a:xfrm>
            <a:off x="1306861" y="4565535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/>
              <a:t>Lorem ipsum dolor sit amet, consectetur adipiscing elit.</a:t>
            </a:r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body" idx="4"/>
          </p:nvPr>
        </p:nvSpPr>
        <p:spPr>
          <a:xfrm>
            <a:off x="1306861" y="5758233"/>
            <a:ext cx="8099408" cy="5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n-US"/>
              <a:t>Lorem ipsum dolor sit amet, consectetur adipiscing elit.</a:t>
            </a:r>
            <a:endParaRPr/>
          </a:p>
        </p:txBody>
      </p:sp>
      <p:pic>
        <p:nvPicPr>
          <p:cNvPr id="248" name="Google Shape;24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244" y="2228598"/>
            <a:ext cx="489335" cy="489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241" y="3421295"/>
            <a:ext cx="489335" cy="489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240" y="4613992"/>
            <a:ext cx="489335" cy="489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240" y="5804603"/>
            <a:ext cx="489335" cy="489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"/>
          <p:cNvSpPr txBox="1">
            <a:spLocks noGrp="1"/>
          </p:cNvSpPr>
          <p:nvPr>
            <p:ph type="body" idx="1"/>
          </p:nvPr>
        </p:nvSpPr>
        <p:spPr>
          <a:xfrm>
            <a:off x="0" y="4114800"/>
            <a:ext cx="16256001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What is MLOps 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/>
              <a:t>What is MLOps ?</a:t>
            </a:r>
            <a:endParaRPr lang="en-US" dirty="0"/>
          </a:p>
        </p:txBody>
      </p:sp>
      <p:sp>
        <p:nvSpPr>
          <p:cNvPr id="181" name="Google Shape;181;p5"/>
          <p:cNvSpPr txBox="1">
            <a:spLocks noGrp="1"/>
          </p:cNvSpPr>
          <p:nvPr>
            <p:ph type="body" idx="1"/>
          </p:nvPr>
        </p:nvSpPr>
        <p:spPr>
          <a:xfrm>
            <a:off x="1961856" y="1824400"/>
            <a:ext cx="6166144" cy="588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r>
              <a:rPr lang="en-US" sz="2400" dirty="0"/>
              <a:t>MLOps (Machine Learning Operations) is a set of practices </a:t>
            </a:r>
            <a:r>
              <a:rPr lang="en-US" sz="2400" dirty="0" smtClean="0"/>
              <a:t>that enables organization </a:t>
            </a:r>
            <a:r>
              <a:rPr lang="en-US" sz="2400" dirty="0"/>
              <a:t>to integrate development of ML models with software development, deploy and monitor models at scale. 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82" name="Google Shape;18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5948" y="1447883"/>
            <a:ext cx="5747413" cy="412078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-10160" y="229878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"/>
              <a:buNone/>
            </a:pPr>
            <a:r>
              <a:rPr lang="en-US" dirty="0" smtClean="0"/>
              <a:t>Example</a:t>
            </a:r>
            <a:endParaRPr dirty="0"/>
          </a:p>
        </p:txBody>
      </p:sp>
      <p:sp>
        <p:nvSpPr>
          <p:cNvPr id="188" name="Google Shape;188;p6"/>
          <p:cNvSpPr txBox="1">
            <a:spLocks noGrp="1"/>
          </p:cNvSpPr>
          <p:nvPr>
            <p:ph type="body" idx="1"/>
          </p:nvPr>
        </p:nvSpPr>
        <p:spPr>
          <a:xfrm>
            <a:off x="1902091" y="1808291"/>
            <a:ext cx="12451817" cy="5527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/>
          <a:p>
            <a:r>
              <a:rPr lang="en-US" sz="2400" dirty="0"/>
              <a:t>Would you cook nice tasty food and arrange it nicely on the plate only to make it stay in your kitchen and not to serve any one ?</a:t>
            </a:r>
          </a:p>
          <a:p>
            <a:endParaRPr lang="en-US" sz="2400" dirty="0"/>
          </a:p>
          <a:p>
            <a:r>
              <a:rPr lang="en-US" sz="2400" dirty="0"/>
              <a:t>Never, Nobody would do that. </a:t>
            </a:r>
          </a:p>
          <a:p>
            <a:endParaRPr lang="en-US" sz="2400" dirty="0"/>
          </a:p>
          <a:p>
            <a:r>
              <a:rPr lang="en-US" sz="2400" dirty="0"/>
              <a:t>Similarly what use is a ML model which is trained very well but not served. No ML Engineer would ever want that to happen</a:t>
            </a:r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-10161" y="417017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/>
              <a:t>Non ML engineering vs. ML Engineering</a:t>
            </a:r>
            <a:br>
              <a:rPr lang="en-US" dirty="0"/>
            </a:b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6223648"/>
              </p:ext>
            </p:extLst>
          </p:nvPr>
        </p:nvGraphicFramePr>
        <p:xfrm>
          <a:off x="1095436" y="2255591"/>
          <a:ext cx="14065126" cy="39838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32563"/>
                <a:gridCol w="7032563"/>
              </a:tblGrid>
              <a:tr h="995961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Non ML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ML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95961">
                <a:tc>
                  <a:txBody>
                    <a:bodyPr/>
                    <a:lstStyle/>
                    <a:p>
                      <a:r>
                        <a:rPr lang="en-US" sz="2400" b="0" i="0" u="none" strike="noStrike" cap="none" dirty="0" smtClean="0">
                          <a:solidFill>
                            <a:srgbClr val="3F3F3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Perform a task repeatedly over time</a:t>
                      </a:r>
                      <a:endParaRPr lang="en-US" sz="2400" b="0" i="0" u="none" strike="noStrike" cap="none" dirty="0">
                        <a:solidFill>
                          <a:srgbClr val="3F3F3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cap="none" dirty="0" smtClean="0">
                          <a:solidFill>
                            <a:srgbClr val="3F3F3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Learns &amp; improves over time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95961">
                <a:tc>
                  <a:txBody>
                    <a:bodyPr/>
                    <a:lstStyle/>
                    <a:p>
                      <a:r>
                        <a:rPr lang="en-US" sz="2400" b="0" i="0" u="none" strike="noStrike" cap="none" dirty="0" smtClean="0">
                          <a:solidFill>
                            <a:srgbClr val="3F3F3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Does not require huge data</a:t>
                      </a:r>
                      <a:endParaRPr lang="en-US" sz="2400" b="0" i="0" u="none" strike="noStrike" cap="none" dirty="0">
                        <a:solidFill>
                          <a:srgbClr val="3F3F3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cap="none" dirty="0" smtClean="0">
                          <a:solidFill>
                            <a:srgbClr val="3F3F3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Usually is data hungry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95961">
                <a:tc>
                  <a:txBody>
                    <a:bodyPr/>
                    <a:lstStyle/>
                    <a:p>
                      <a:r>
                        <a:rPr lang="en-US" sz="2400" b="0" i="0" u="none" strike="noStrike" cap="none" dirty="0" smtClean="0">
                          <a:solidFill>
                            <a:srgbClr val="3F3F3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 complex deployment</a:t>
                      </a:r>
                      <a:endParaRPr lang="en-US" sz="2400" b="0" i="0" u="none" strike="noStrike" cap="none" dirty="0">
                        <a:solidFill>
                          <a:srgbClr val="3F3F3F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u="none" strike="noStrike" cap="none" dirty="0" smtClean="0">
                          <a:solidFill>
                            <a:srgbClr val="3F3F3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Complex deployment and monitoring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4765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/>
              <a:t>ML Applications</a:t>
            </a:r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Three levels of change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7698" y="1447883"/>
            <a:ext cx="11781031" cy="62281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99381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343516" y="2050399"/>
            <a:ext cx="1133662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Difficult to build models on noisy real world data</a:t>
            </a:r>
          </a:p>
          <a:p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Requires several iterations/experiments to come up with best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Requires to version not only the code but also the data and the </a:t>
            </a: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Should be designed such as easy integration with neighboring software is possible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Model security is critical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3F3F3F"/>
                </a:solidFill>
                <a:latin typeface="Open Sans"/>
                <a:ea typeface="Open Sans"/>
                <a:cs typeface="Open Sans"/>
              </a:rPr>
              <a:t>Ensure model compliance with local laws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3F3F3F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147640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13009" y="256275"/>
            <a:ext cx="16276320" cy="687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 err="1" smtClean="0"/>
              <a:t>MLOps</a:t>
            </a:r>
            <a:r>
              <a:rPr lang="en-US" dirty="0" smtClean="0"/>
              <a:t> Flow </a:t>
            </a:r>
            <a:endParaRPr lang="en-US" dirty="0"/>
          </a:p>
        </p:txBody>
      </p:sp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2989" y="760639"/>
            <a:ext cx="33563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687" y="1630763"/>
            <a:ext cx="13723470" cy="643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10224"/>
      </p:ext>
    </p:extLst>
  </p:cSld>
  <p:clrMapOvr>
    <a:masterClrMapping/>
  </p:clrMapOvr>
</p:sld>
</file>

<file path=ppt/theme/theme1.xml><?xml version="1.0" encoding="utf-8"?>
<a:theme xmlns:a="http://schemas.openxmlformats.org/drawingml/2006/main" name="Digital Marketing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1009</TotalTime>
  <Words>595</Words>
  <Application>Microsoft Office PowerPoint</Application>
  <PresentationFormat>Custom</PresentationFormat>
  <Paragraphs>197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Calibri</vt:lpstr>
      <vt:lpstr>Arial</vt:lpstr>
      <vt:lpstr>Open Sans</vt:lpstr>
      <vt:lpstr>Digital Marketing</vt:lpstr>
      <vt:lpstr>PowerPoint Presentation</vt:lpstr>
      <vt:lpstr>PowerPoint Presentation</vt:lpstr>
      <vt:lpstr>PowerPoint Presentation</vt:lpstr>
      <vt:lpstr>What is MLOps ?</vt:lpstr>
      <vt:lpstr>Example</vt:lpstr>
      <vt:lpstr>Non ML engineering vs. ML Engineering </vt:lpstr>
      <vt:lpstr>ML Applications</vt:lpstr>
      <vt:lpstr>Challenges</vt:lpstr>
      <vt:lpstr>MLOps Flow </vt:lpstr>
      <vt:lpstr>BUILD</vt:lpstr>
      <vt:lpstr>Data Ingestion</vt:lpstr>
      <vt:lpstr>Model Training</vt:lpstr>
      <vt:lpstr>Model Testing</vt:lpstr>
      <vt:lpstr>Model Packaging &amp; Registering</vt:lpstr>
      <vt:lpstr>Advantages</vt:lpstr>
      <vt:lpstr>DEPLOY</vt:lpstr>
      <vt:lpstr>Application Testing &amp; Production Release</vt:lpstr>
      <vt:lpstr>CI/CD</vt:lpstr>
      <vt:lpstr>CI/CD</vt:lpstr>
      <vt:lpstr>MONITOR</vt:lpstr>
      <vt:lpstr>Monitor</vt:lpstr>
      <vt:lpstr>Analyze</vt:lpstr>
      <vt:lpstr>Govern</vt:lpstr>
      <vt:lpstr>Categories of MLOps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Microsoft account</cp:lastModifiedBy>
  <cp:revision>20</cp:revision>
  <dcterms:modified xsi:type="dcterms:W3CDTF">2023-06-24T13:19:36Z</dcterms:modified>
</cp:coreProperties>
</file>